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  <p:sldMasterId id="2147483701" r:id="rId3"/>
  </p:sldMasterIdLst>
  <p:notesMasterIdLst>
    <p:notesMasterId r:id="rId24"/>
  </p:notesMasterIdLst>
  <p:handoutMasterIdLst>
    <p:handoutMasterId r:id="rId25"/>
  </p:handoutMasterIdLst>
  <p:sldIdLst>
    <p:sldId id="325" r:id="rId4"/>
    <p:sldId id="333" r:id="rId5"/>
    <p:sldId id="335" r:id="rId6"/>
    <p:sldId id="336" r:id="rId7"/>
    <p:sldId id="337" r:id="rId8"/>
    <p:sldId id="339" r:id="rId9"/>
    <p:sldId id="332" r:id="rId10"/>
    <p:sldId id="351" r:id="rId11"/>
    <p:sldId id="314" r:id="rId12"/>
    <p:sldId id="298" r:id="rId13"/>
    <p:sldId id="352" r:id="rId14"/>
    <p:sldId id="353" r:id="rId15"/>
    <p:sldId id="341" r:id="rId16"/>
    <p:sldId id="316" r:id="rId17"/>
    <p:sldId id="305" r:id="rId18"/>
    <p:sldId id="357" r:id="rId19"/>
    <p:sldId id="354" r:id="rId20"/>
    <p:sldId id="355" r:id="rId21"/>
    <p:sldId id="356" r:id="rId22"/>
    <p:sldId id="348" r:id="rId23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>
        <p:scale>
          <a:sx n="75" d="100"/>
          <a:sy n="75" d="100"/>
        </p:scale>
        <p:origin x="-126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BFB20-8F79-454C-9FD6-49ADEA3B6819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9C32D-E6B9-486B-A16F-9EE401876D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703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71C984C-00C7-4C7F-92FC-9FEE33D45F59}" type="datetimeFigureOut">
              <a:rPr lang="es-ES"/>
              <a:pPr>
                <a:defRPr/>
              </a:pPr>
              <a:t>23/05/2016</a:t>
            </a:fld>
            <a:endParaRPr lang="es-E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A51E9AA-4068-492C-8806-8A0DF83A11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24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SE</a:t>
            </a:r>
            <a:r>
              <a:rPr lang="es-CO" baseline="0" dirty="0" smtClean="0"/>
              <a:t> debe aclarar en el titulo que es población ocupada afiliada a seguridad social en salud, según </a:t>
            </a:r>
            <a:r>
              <a:rPr lang="es-CO" baseline="0" dirty="0" err="1" smtClean="0"/>
              <a:t>regimen</a:t>
            </a:r>
            <a:endParaRPr lang="es-CO" baseline="0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1E9AA-4068-492C-8806-8A0DF83A1108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3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SE</a:t>
            </a:r>
            <a:r>
              <a:rPr lang="es-CO" baseline="0" dirty="0" smtClean="0"/>
              <a:t> debe aclarar en el titulo que es población ocupada afiliada a seguridad social en salud, según régimen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1E9AA-4068-492C-8806-8A0DF83A1108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44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Se</a:t>
            </a:r>
            <a:r>
              <a:rPr lang="es-CO" baseline="0" dirty="0" smtClean="0"/>
              <a:t> debe precisar, es población “desocupada” no desempleada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1E9AA-4068-492C-8806-8A0DF83A1108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71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912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2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097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05DA86CE-42E8-4311-8906-C6069111695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433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AE0AC93D-B23C-450B-B788-1D601294AE22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1631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32131B47-EC71-4F63-BE51-586CC5764F7F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591068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35100"/>
            <a:ext cx="1943100" cy="73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52700" y="1435100"/>
            <a:ext cx="1944688" cy="73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1ADBCF6F-D2B0-4822-A8F4-C9440D154114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19567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9588CE93-0774-430B-B9DD-2D2819DD73D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59284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FA1AD982-5AF4-4712-8B7F-6C6BD385637D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327929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9922D1CC-FA4B-4964-8ED6-BA83B1CD77D0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8156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BC5460E8-613A-4E6E-A000-A3C9718EAA12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84470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665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>
              <a:sym typeface="Calibr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EFB41D20-CC60-4D25-B1E4-B362C2F38AC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152513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7D15026C-FEA2-4DE8-AE4D-ABA9E388EDB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57968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55588"/>
            <a:ext cx="2057400" cy="1919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55588"/>
            <a:ext cx="6019800" cy="1919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B3D14C79-003E-486B-AA3F-28D654833A62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31474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755650" y="476250"/>
            <a:ext cx="7561263" cy="56499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9034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5667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362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0259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8758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3975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53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48521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6004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5132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>
              <a:sym typeface="Calibr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58726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0809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583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583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07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04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08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893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6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4921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>
              <a:sym typeface="Calibr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027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/>
        </p:nvSpPr>
        <p:spPr bwMode="auto">
          <a:xfrm>
            <a:off x="4427538" y="2640013"/>
            <a:ext cx="4714875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algn="ctr" eaLnBrk="1" hangingPunct="0">
              <a:defRPr/>
            </a:pPr>
            <a:endParaRPr lang="es-CO" altLang="es-CO" smtClean="0">
              <a:solidFill>
                <a:srgbClr val="FFFFFF"/>
              </a:solidFill>
            </a:endParaRPr>
          </a:p>
        </p:txBody>
      </p:sp>
      <p:pic>
        <p:nvPicPr>
          <p:cNvPr id="3075" name="Picture 2" descr="image6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932238"/>
            <a:ext cx="471487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3" descr="dane_logo_2015_lema.jpe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6" b="11176"/>
          <a:stretch>
            <a:fillRect/>
          </a:stretch>
        </p:blipFill>
        <p:spPr bwMode="auto">
          <a:xfrm>
            <a:off x="6154738" y="6018213"/>
            <a:ext cx="2844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4" descr="image1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2873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5" descr="image2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6308725"/>
            <a:ext cx="2873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6" descr="image3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308725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2" name="Rectangle 7"/>
          <p:cNvSpPr>
            <a:spLocks/>
          </p:cNvSpPr>
          <p:nvPr/>
        </p:nvSpPr>
        <p:spPr bwMode="auto">
          <a:xfrm>
            <a:off x="554038" y="6342063"/>
            <a:ext cx="127000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eaLnBrk="1" hangingPunct="0">
              <a:defRPr/>
            </a:pPr>
            <a:r>
              <a:rPr lang="es-CO" altLang="es-CO" sz="1000" smtClean="0"/>
              <a:t>@DANE_Colombia</a:t>
            </a:r>
            <a:endParaRPr lang="es-CO" altLang="es-CO" smtClean="0"/>
          </a:p>
        </p:txBody>
      </p:sp>
      <p:sp>
        <p:nvSpPr>
          <p:cNvPr id="6153" name="Rectangle 8"/>
          <p:cNvSpPr>
            <a:spLocks/>
          </p:cNvSpPr>
          <p:nvPr/>
        </p:nvSpPr>
        <p:spPr bwMode="auto">
          <a:xfrm>
            <a:off x="2066925" y="6342063"/>
            <a:ext cx="127000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eaLnBrk="1" hangingPunct="0">
              <a:defRPr/>
            </a:pPr>
            <a:r>
              <a:rPr lang="es-CO" altLang="es-CO" sz="1000" smtClean="0"/>
              <a:t>/DANEColombia</a:t>
            </a:r>
            <a:endParaRPr lang="es-CO" altLang="es-CO" smtClean="0"/>
          </a:p>
        </p:txBody>
      </p:sp>
      <p:sp>
        <p:nvSpPr>
          <p:cNvPr id="6154" name="Rectangle 9"/>
          <p:cNvSpPr>
            <a:spLocks/>
          </p:cNvSpPr>
          <p:nvPr/>
        </p:nvSpPr>
        <p:spPr bwMode="auto">
          <a:xfrm>
            <a:off x="3552825" y="6342063"/>
            <a:ext cx="127000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eaLnBrk="1" hangingPunct="0">
              <a:defRPr/>
            </a:pPr>
            <a:r>
              <a:rPr lang="es-CO" altLang="es-CO" sz="1000" smtClean="0"/>
              <a:t>/DANEColombia</a:t>
            </a:r>
            <a:endParaRPr lang="es-CO" altLang="es-CO" smtClean="0"/>
          </a:p>
        </p:txBody>
      </p:sp>
      <p:sp>
        <p:nvSpPr>
          <p:cNvPr id="3083" name="Rectangle 10"/>
          <p:cNvSpPr>
            <a:spLocks noGrp="1"/>
          </p:cNvSpPr>
          <p:nvPr>
            <p:ph type="title"/>
          </p:nvPr>
        </p:nvSpPr>
        <p:spPr bwMode="auto">
          <a:xfrm>
            <a:off x="4427538" y="2852738"/>
            <a:ext cx="41148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3084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s-CO" altLang="es-CO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s-CO" altLang="es-CO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s-CO" altLang="es-CO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s-CO" altLang="es-CO" smtClean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71538" indent="-41433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409700" indent="-4953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9240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3812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8384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32956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37528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42100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dane_logo_2015_lema.jpe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6" b="11176"/>
          <a:stretch>
            <a:fillRect/>
          </a:stretch>
        </p:blipFill>
        <p:spPr bwMode="auto">
          <a:xfrm>
            <a:off x="322263" y="5827713"/>
            <a:ext cx="3529012" cy="98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2" descr="image5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2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41350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 eaLnBrk="1">
              <a:defRPr sz="1200">
                <a:solidFill>
                  <a:srgbClr val="888888"/>
                </a:solidFill>
                <a:sym typeface="Calibri" panose="020F0502020204030204" pitchFamily="34" charset="0"/>
              </a:defRPr>
            </a:lvl1pPr>
          </a:lstStyle>
          <a:p>
            <a:pPr hangingPunct="0"/>
            <a:fld id="{DBD9DEEA-5F55-4FEB-A5C3-FE591EF8FC0A}" type="slidenum">
              <a:rPr lang="es-CO" altLang="es-CO" smtClean="0"/>
              <a:pPr hangingPunct="0"/>
              <a:t>‹Nº›</a:t>
            </a:fld>
            <a:endParaRPr lang="es-CO" altLang="es-CO" smtClean="0"/>
          </a:p>
        </p:txBody>
      </p:sp>
      <p:sp>
        <p:nvSpPr>
          <p:cNvPr id="4101" name="Rectangle 4"/>
          <p:cNvSpPr>
            <a:spLocks noGrp="1"/>
          </p:cNvSpPr>
          <p:nvPr>
            <p:ph type="title"/>
          </p:nvPr>
        </p:nvSpPr>
        <p:spPr bwMode="auto">
          <a:xfrm>
            <a:off x="457200" y="255588"/>
            <a:ext cx="8229600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4102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435100"/>
            <a:ext cx="40401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s-CO" altLang="es-CO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s-CO" altLang="es-CO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s-CO" altLang="es-CO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s-CO" altLang="es-CO" smtClean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731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71538" indent="-41433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409700" indent="-4953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9240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3812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8384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32956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37528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42100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dane_logo_2015_lema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29" b="17329"/>
          <a:stretch>
            <a:fillRect/>
          </a:stretch>
        </p:blipFill>
        <p:spPr bwMode="auto">
          <a:xfrm>
            <a:off x="0" y="2276475"/>
            <a:ext cx="9142413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2279650" y="6019800"/>
            <a:ext cx="4581525" cy="287338"/>
            <a:chOff x="0" y="0"/>
            <a:chExt cx="4583113" cy="288925"/>
          </a:xfrm>
        </p:grpSpPr>
        <p:pic>
          <p:nvPicPr>
            <p:cNvPr id="5126" name="Picture 3" descr="image1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87915" cy="288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7" name="Picture 4" descr="image2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740" y="1"/>
              <a:ext cx="287915" cy="288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8" name="Picture 5" descr="image3.pn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998" y="1"/>
              <a:ext cx="287915" cy="288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01" name="Rectangle 6"/>
            <p:cNvSpPr>
              <a:spLocks/>
            </p:cNvSpPr>
            <p:nvPr/>
          </p:nvSpPr>
          <p:spPr bwMode="auto">
            <a:xfrm>
              <a:off x="316022" y="33522"/>
              <a:ext cx="1270440" cy="22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9pPr>
            </a:lstStyle>
            <a:p>
              <a:pPr eaLnBrk="1" hangingPunct="0">
                <a:defRPr/>
              </a:pPr>
              <a:r>
                <a:rPr lang="es-CO" altLang="es-CO" sz="1000" smtClean="0"/>
                <a:t>@DANE_Colombia</a:t>
              </a:r>
              <a:endParaRPr lang="es-CO" altLang="es-CO" smtClean="0"/>
            </a:p>
          </p:txBody>
        </p:sp>
        <p:sp>
          <p:nvSpPr>
            <p:cNvPr id="8202" name="Rectangle 7"/>
            <p:cNvSpPr>
              <a:spLocks/>
            </p:cNvSpPr>
            <p:nvPr/>
          </p:nvSpPr>
          <p:spPr bwMode="auto">
            <a:xfrm>
              <a:off x="1827846" y="33522"/>
              <a:ext cx="1270440" cy="22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9pPr>
            </a:lstStyle>
            <a:p>
              <a:pPr eaLnBrk="1" hangingPunct="0">
                <a:defRPr/>
              </a:pPr>
              <a:r>
                <a:rPr lang="es-CO" altLang="es-CO" sz="1000" smtClean="0"/>
                <a:t>/DANEColombia</a:t>
              </a:r>
              <a:endParaRPr lang="es-CO" altLang="es-CO" smtClean="0"/>
            </a:p>
          </p:txBody>
        </p:sp>
        <p:sp>
          <p:nvSpPr>
            <p:cNvPr id="8203" name="Rectangle 8"/>
            <p:cNvSpPr>
              <a:spLocks/>
            </p:cNvSpPr>
            <p:nvPr/>
          </p:nvSpPr>
          <p:spPr bwMode="auto">
            <a:xfrm>
              <a:off x="3314261" y="33522"/>
              <a:ext cx="1268852" cy="22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9pPr>
            </a:lstStyle>
            <a:p>
              <a:pPr eaLnBrk="1" hangingPunct="0">
                <a:defRPr/>
              </a:pPr>
              <a:r>
                <a:rPr lang="es-CO" altLang="es-CO" sz="1000" smtClean="0"/>
                <a:t>/DANEColombia</a:t>
              </a:r>
              <a:endParaRPr lang="es-CO" altLang="es-CO" smtClean="0"/>
            </a:p>
          </p:txBody>
        </p:sp>
      </p:grpSp>
      <p:sp>
        <p:nvSpPr>
          <p:cNvPr id="5124" name="Rectangl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5125" name="Rectangle 10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s-CO" altLang="es-CO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s-CO" altLang="es-CO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s-CO" altLang="es-CO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s-CO" altLang="es-CO" smtClean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085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71538" indent="-41433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409700" indent="-4953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9240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3812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8384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32956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37528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42100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924595" y="1052736"/>
            <a:ext cx="77692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CO" altLang="es-CO" sz="4000" b="1" dirty="0">
                <a:solidFill>
                  <a:srgbClr val="80808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Mercado Laboral </a:t>
            </a:r>
            <a:br>
              <a:rPr lang="es-CO" altLang="es-CO" sz="4000" b="1" dirty="0">
                <a:solidFill>
                  <a:srgbClr val="808080"/>
                </a:solidFill>
                <a:latin typeface="Verdana" panose="020B0604030504040204" pitchFamily="34" charset="0"/>
                <a:sym typeface="Verdana" panose="020B0604030504040204" pitchFamily="34" charset="0"/>
              </a:rPr>
            </a:br>
            <a:r>
              <a:rPr lang="es-CO" altLang="es-CO" sz="4000" b="1" dirty="0">
                <a:solidFill>
                  <a:srgbClr val="80808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Medellín</a:t>
            </a:r>
            <a:endParaRPr lang="es-ES" altLang="es-CO" sz="4000" b="1" dirty="0">
              <a:solidFill>
                <a:srgbClr val="808080"/>
              </a:solidFill>
              <a:latin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Indicadores del mercado </a:t>
            </a:r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laboral</a:t>
            </a:r>
            <a:endParaRPr lang="es-ES" altLang="es-CO" sz="2400" b="1" dirty="0">
              <a:solidFill>
                <a:srgbClr val="FFFFFF"/>
              </a:solidFill>
              <a:latin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altLang="es-CO" sz="2400" b="1" dirty="0" smtClean="0">
                <a:solidFill>
                  <a:srgbClr val="808080"/>
                </a:solidFill>
                <a:latin typeface="Verdana" panose="020B0604030504040204" pitchFamily="34" charset="0"/>
              </a:rPr>
              <a:t>Enero - marzo 2016</a:t>
            </a:r>
            <a:endParaRPr lang="es-ES" altLang="es-CO" sz="2400" b="1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1520" y="4585047"/>
            <a:ext cx="367240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s-ES" sz="2800" b="1" dirty="0">
              <a:solidFill>
                <a:srgbClr val="808080"/>
              </a:solidFill>
              <a:latin typeface="Verdana" panose="020B0604030504040204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s-ES" sz="2800" b="1" dirty="0">
              <a:solidFill>
                <a:srgbClr val="808080"/>
              </a:solidFill>
              <a:latin typeface="Verdana" panose="020B0604030504040204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s-E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(Datos preliminares)</a:t>
            </a:r>
          </a:p>
          <a:p>
            <a:pPr eaLnBrk="1" hangingPunct="1">
              <a:defRPr/>
            </a:pPr>
            <a:r>
              <a:rPr lang="es-ES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Bogotá D.C., Mayo de 2016</a:t>
            </a:r>
            <a:endParaRPr lang="es-ES" sz="20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156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76671"/>
            <a:ext cx="871232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ocupada </a:t>
            </a:r>
            <a:endParaRPr lang="es-CO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según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rama de actividad y sexo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88069" y="5489004"/>
            <a:ext cx="8232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* Otras ramas: Agricultura, ganadería, caza, silvicultura y pesca, </a:t>
            </a:r>
            <a:r>
              <a:rPr lang="es-CO" sz="1200" dirty="0" smtClean="0"/>
              <a:t>explotación </a:t>
            </a:r>
            <a:r>
              <a:rPr lang="es-CO" sz="1200" dirty="0"/>
              <a:t>de minas y canteras, </a:t>
            </a:r>
            <a:r>
              <a:rPr lang="es-CO" sz="1200" dirty="0" smtClean="0"/>
              <a:t>suministro </a:t>
            </a:r>
            <a:r>
              <a:rPr lang="es-CO" sz="1200" dirty="0"/>
              <a:t>de electricidad, gas y agua e intermediación financiera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467544" y="5301208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127759876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88069" y="1815499"/>
            <a:ext cx="77343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55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548680"/>
            <a:ext cx="903649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Variación, participación y contribución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 a la variación de la población ocupada </a:t>
            </a:r>
            <a:endParaRPr lang="es-CO" sz="21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según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posición ocupacional</a:t>
            </a: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1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1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90632" y="4437112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806430" y="4653136"/>
            <a:ext cx="75819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^Obrero, empleado particular incluye Jornalero y peón </a:t>
            </a:r>
          </a:p>
          <a:p>
            <a:r>
              <a:rPr lang="es-CO" sz="1200" dirty="0"/>
              <a:t>° Trabajador sin remuneración incluye a los trabajadores familiares sin remuneración; a los trabajadores </a:t>
            </a:r>
            <a:r>
              <a:rPr lang="es-CO" sz="1200" dirty="0" smtClean="0"/>
              <a:t> sin </a:t>
            </a:r>
            <a:r>
              <a:rPr lang="es-CO" sz="1200" dirty="0"/>
              <a:t>remuneración en empresas de otros hogares </a:t>
            </a:r>
            <a:r>
              <a:rPr lang="es-CO" sz="1200" dirty="0" smtClean="0"/>
              <a:t>.</a:t>
            </a:r>
          </a:p>
          <a:p>
            <a:r>
              <a:rPr lang="es-CO" sz="1200" dirty="0"/>
              <a:t>Nota: La suma de las participaciones puede diferir del 100 % por que no se incluye la categoría “otros</a:t>
            </a:r>
            <a:r>
              <a:rPr lang="es-CO" sz="1200" dirty="0" smtClean="0"/>
              <a:t>”.</a:t>
            </a:r>
          </a:p>
          <a:p>
            <a:r>
              <a:rPr lang="es-CO" sz="1200" dirty="0" smtClean="0"/>
              <a:t>** Puntos porcentuales.</a:t>
            </a:r>
            <a:endParaRPr lang="es-CO" sz="1200" dirty="0"/>
          </a:p>
          <a:p>
            <a:r>
              <a:rPr lang="es-ES" sz="1200" dirty="0"/>
              <a:t>Nota: variaciones respecto al trimestre </a:t>
            </a:r>
            <a:r>
              <a:rPr lang="es-ES" sz="1200" dirty="0" smtClean="0"/>
              <a:t>enero – marzo 2015.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227056830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31207" y="2348880"/>
            <a:ext cx="853244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73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64031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ocupada </a:t>
            </a:r>
            <a:endParaRPr lang="es-CO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según posición ocupacional y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sexo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5301208"/>
            <a:ext cx="8232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^Obrero, empleado particular incluye Jornalero </a:t>
            </a:r>
            <a:r>
              <a:rPr lang="es-CO" sz="1200" dirty="0" smtClean="0"/>
              <a:t>o peón </a:t>
            </a:r>
            <a:endParaRPr lang="es-CO" sz="1200" dirty="0"/>
          </a:p>
          <a:p>
            <a:r>
              <a:rPr lang="es-CO" sz="1200" dirty="0"/>
              <a:t>° Trabajador sin remuneración incluye a los trabajadores familiares sin remuneración; a los trabajadores sin remuneración en empresas de otros hogares y la categoría otros.</a:t>
            </a:r>
          </a:p>
          <a:p>
            <a:r>
              <a:rPr lang="es-CO" sz="1200" dirty="0"/>
              <a:t> 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30592" y="5096217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229908089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41350" y="1920875"/>
            <a:ext cx="7546975" cy="317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392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92696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Participación de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la población ocupada afiliada a seguridad social en salud y cotizante a pensión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(2015 - 2016)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1050672" y="5589240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Convenio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4" name="3 Imagen"/>
          <p:cNvPicPr/>
          <p:nvPr>
            <p:extLst>
              <p:ext uri="{D42A27DB-BD31-4B8C-83A1-F6EECF244321}">
                <p14:modId xmlns:p14="http://schemas.microsoft.com/office/powerpoint/2010/main" val="165917180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412875" y="2498725"/>
            <a:ext cx="6462713" cy="265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7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65200" y="692696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ocupada afiliada a seguridad social en salud según tipo de régimen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(2015 - 2016)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1043608" y="5229200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sp>
        <p:nvSpPr>
          <p:cNvPr id="7" name="6 Rectángulo"/>
          <p:cNvSpPr/>
          <p:nvPr/>
        </p:nvSpPr>
        <p:spPr>
          <a:xfrm>
            <a:off x="1154358" y="5472746"/>
            <a:ext cx="7833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Nota: Por efecto de redondeo </a:t>
            </a:r>
            <a:r>
              <a:rPr lang="es-CO" sz="1200" dirty="0" smtClean="0"/>
              <a:t>y la no inclusión de la </a:t>
            </a:r>
            <a:r>
              <a:rPr lang="es-CO" sz="1200" dirty="0"/>
              <a:t>categoría </a:t>
            </a:r>
            <a:r>
              <a:rPr lang="es-CO" sz="1200" dirty="0" smtClean="0"/>
              <a:t>“R. Especial” la suma  de los totales  </a:t>
            </a:r>
            <a:r>
              <a:rPr lang="es-CO" sz="1200" dirty="0"/>
              <a:t>no representa el 100</a:t>
            </a:r>
            <a:r>
              <a:rPr lang="es-CO" sz="1200" dirty="0" smtClean="0"/>
              <a:t>%. 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5" name="4 Imagen"/>
          <p:cNvPicPr/>
          <p:nvPr>
            <p:extLst>
              <p:ext uri="{D42A27DB-BD31-4B8C-83A1-F6EECF244321}">
                <p14:modId xmlns:p14="http://schemas.microsoft.com/office/powerpoint/2010/main" val="44911701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408113" y="2359025"/>
            <a:ext cx="5927725" cy="26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74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377369"/>
            <a:ext cx="748883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población desocupada</a:t>
            </a: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según tiempo de búsqueda de empleo </a:t>
            </a: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(2015 - 2016)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690632" y="5301208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sp>
        <p:nvSpPr>
          <p:cNvPr id="7" name="6 Rectángulo"/>
          <p:cNvSpPr/>
          <p:nvPr/>
        </p:nvSpPr>
        <p:spPr>
          <a:xfrm>
            <a:off x="755576" y="5517232"/>
            <a:ext cx="7413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Nota: Información por semanas, se toma como referencia 48 semanas al año </a:t>
            </a:r>
          </a:p>
          <a:p>
            <a:r>
              <a:rPr lang="es-CO" sz="1200" dirty="0" smtClean="0"/>
              <a:t>Nota</a:t>
            </a:r>
            <a:r>
              <a:rPr lang="es-CO" sz="1200" dirty="0"/>
              <a:t>: Por efecto de redondeo la suma de las participaciones puede diferir del 100 %.</a:t>
            </a:r>
          </a:p>
        </p:txBody>
      </p:sp>
      <p:pic>
        <p:nvPicPr>
          <p:cNvPr id="5" name="4 Imagen"/>
          <p:cNvPicPr/>
          <p:nvPr>
            <p:extLst>
              <p:ext uri="{D42A27DB-BD31-4B8C-83A1-F6EECF244321}">
                <p14:modId xmlns:p14="http://schemas.microsoft.com/office/powerpoint/2010/main" val="307348413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012825" y="1855788"/>
            <a:ext cx="6897688" cy="319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404664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desocupada</a:t>
            </a: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 según tiempo de búsqueda de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empleo según sexo 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enero -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marzo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99908512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139825" y="1927225"/>
            <a:ext cx="6637338" cy="3073400"/>
          </a:xfrm>
          <a:prstGeom prst="rect">
            <a:avLst/>
          </a:prstGeom>
        </p:spPr>
      </p:pic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90632" y="5301208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755576" y="5517232"/>
            <a:ext cx="7413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Nota: Información por semanas, se toma como referencia 48 semanas al año </a:t>
            </a:r>
          </a:p>
          <a:p>
            <a:r>
              <a:rPr lang="es-CO" sz="1200" dirty="0" smtClean="0"/>
              <a:t>Nota</a:t>
            </a:r>
            <a:r>
              <a:rPr lang="es-CO" sz="1200" dirty="0"/>
              <a:t>: Por efecto de redondeo la suma de las participaciones puede diferir del 100 %.</a:t>
            </a:r>
          </a:p>
        </p:txBody>
      </p:sp>
    </p:spTree>
    <p:extLst>
      <p:ext uri="{BB962C8B-B14F-4D97-AF65-F5344CB8AC3E}">
        <p14:creationId xmlns:p14="http://schemas.microsoft.com/office/powerpoint/2010/main" val="1112160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395536" y="1988840"/>
            <a:ext cx="86406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Población Inactiva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Medellín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sz="2400" dirty="0">
                <a:solidFill>
                  <a:srgbClr val="000000"/>
                </a:solidFill>
              </a:rPr>
              <a:t>E</a:t>
            </a:r>
            <a:r>
              <a:rPr lang="es-ES" sz="2400" dirty="0" smtClean="0">
                <a:solidFill>
                  <a:srgbClr val="000000"/>
                </a:solidFill>
              </a:rPr>
              <a:t>nero - marzo </a:t>
            </a:r>
            <a:r>
              <a:rPr lang="es-ES" altLang="es-CO" sz="2400" dirty="0" smtClean="0">
                <a:solidFill>
                  <a:srgbClr val="000000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121719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06430" y="548680"/>
            <a:ext cx="743797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Variación y participación de la población inactiva </a:t>
            </a: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según tipo de actividad </a:t>
            </a: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1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1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762640" y="4653136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840214" y="4930135"/>
            <a:ext cx="7581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*Otros: </a:t>
            </a:r>
            <a:r>
              <a:rPr lang="es-CO" sz="1200" dirty="0" smtClean="0"/>
              <a:t>Incapacitado </a:t>
            </a:r>
            <a:r>
              <a:rPr lang="es-CO" sz="1200" dirty="0"/>
              <a:t>permanente para trabajar, rentista, pensionado, jubilado, personas que no les llama la atención o creen que no vale la pena trabajar.</a:t>
            </a:r>
          </a:p>
          <a:p>
            <a:r>
              <a:rPr lang="es-CO" sz="1200" dirty="0"/>
              <a:t>Nota: </a:t>
            </a:r>
            <a:r>
              <a:rPr lang="es-CO" sz="1200" dirty="0" smtClean="0"/>
              <a:t>Variaciones </a:t>
            </a:r>
            <a:r>
              <a:rPr lang="es-CO" sz="1200" dirty="0"/>
              <a:t>respecto al trimestre </a:t>
            </a:r>
            <a:r>
              <a:rPr lang="es-CO" sz="1200" dirty="0" smtClean="0"/>
              <a:t> enero – marzo de 2015.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38595231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087813" y="2348880"/>
            <a:ext cx="7334395" cy="161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29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64031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inactiva según tipo de actividad y sexo</a:t>
            </a: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5301208"/>
            <a:ext cx="8232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*Otros: </a:t>
            </a:r>
            <a:r>
              <a:rPr lang="es-CO" sz="1200" dirty="0" smtClean="0"/>
              <a:t>Incapacitado </a:t>
            </a:r>
            <a:r>
              <a:rPr lang="es-CO" sz="1200" dirty="0"/>
              <a:t>permanente para trabajar, rentista, pensionado, jubilado, personas que no les llama la atención o creen que no vale la pena trabajar.</a:t>
            </a:r>
          </a:p>
          <a:p>
            <a:r>
              <a:rPr lang="es-CO" sz="1200" dirty="0"/>
              <a:t>Nota: Por efecto de redondeo la suma de las participaciones puede diferir del 100 </a:t>
            </a:r>
            <a:r>
              <a:rPr lang="es-CO" sz="1200" dirty="0" smtClean="0"/>
              <a:t>%.</a:t>
            </a:r>
            <a:r>
              <a:rPr lang="es-CO" sz="1200" dirty="0"/>
              <a:t> 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30592" y="5134301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5814837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19150" y="1641475"/>
            <a:ext cx="7023100" cy="33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69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15616" y="476672"/>
            <a:ext cx="68407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global de participación, tasa de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ocupación y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de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desempleo</a:t>
            </a: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Trimestre enero - marzo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547664" y="5552380"/>
            <a:ext cx="47484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/>
              <a:t>Fuente: DANE – Gran Encuesta Integrada de Hogares - Convenio Medellín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2" name="1 Imagen"/>
          <p:cNvPicPr/>
          <p:nvPr>
            <p:extLst>
              <p:ext uri="{D42A27DB-BD31-4B8C-83A1-F6EECF244321}">
                <p14:modId xmlns:p14="http://schemas.microsoft.com/office/powerpoint/2010/main" val="32160032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068388" y="1968500"/>
            <a:ext cx="6883400" cy="357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41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0" y="763588"/>
            <a:ext cx="4643438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801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5190" y="260648"/>
            <a:ext cx="5177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de subempleo subjetivo y objetivo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Trimestre enero - marzo (2015 - 2016)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67544" y="5052782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Convenio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270" y="5375176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Futura Std Book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Futura Std Book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Futura Std Book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Futura Std Book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subjetivo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se refiere al simple deseo </a:t>
            </a:r>
            <a:r>
              <a:rPr lang="es-ES" altLang="es-CO" sz="900" dirty="0" smtClean="0">
                <a:solidFill>
                  <a:srgbClr val="000000"/>
                </a:solidFill>
                <a:latin typeface="Arial" pitchFamily="34" charset="0"/>
              </a:rPr>
              <a:t>manifestado 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por el trabajador de mejorar sus ingresos, el número de horas trabajadas o tener una labor más propia de sus personales competencias.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objetivo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comprende a quienes tienen el deseo, pero además han hecho una gestión para materializar su aspiración y están en disposición de efectuar el cambio. </a:t>
            </a:r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310437963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971600" y="1556792"/>
            <a:ext cx="6768752" cy="333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7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76470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global de participación, tasa de ocupación y tasa de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desempleo por sexo</a:t>
            </a:r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enero - marzo 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971600" y="5535364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Convenio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5" name="4 Imagen"/>
          <p:cNvPicPr/>
          <p:nvPr>
            <p:extLst>
              <p:ext uri="{D42A27DB-BD31-4B8C-83A1-F6EECF244321}">
                <p14:modId xmlns:p14="http://schemas.microsoft.com/office/powerpoint/2010/main" val="275223848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042988" y="1989138"/>
            <a:ext cx="7448550" cy="351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94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530316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Futura Std Book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Futura Std Book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Futura Std Book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Futura Std Book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subjetivo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se refiere al simple deseo </a:t>
            </a:r>
            <a:r>
              <a:rPr lang="es-ES" altLang="es-CO" sz="900" dirty="0" smtClean="0">
                <a:solidFill>
                  <a:srgbClr val="000000"/>
                </a:solidFill>
                <a:latin typeface="Arial" pitchFamily="34" charset="0"/>
              </a:rPr>
              <a:t>manifestado 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por el trabajador de mejorar sus ingresos, el número de horas trabajadas o tener una labor más propia de sus personales competencias.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objetivo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comprende a quienes tienen el deseo, pero además han hecho una gestión para materializar su aspiración y están en disposición de efectuar el cambio. 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115616" y="4819104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Convenio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95736" y="476672"/>
            <a:ext cx="5393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de subempleo subjetivo y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objetivo por sexo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Trimestre enero - marzo 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1 Imagen"/>
          <p:cNvPicPr/>
          <p:nvPr>
            <p:extLst>
              <p:ext uri="{D42A27DB-BD31-4B8C-83A1-F6EECF244321}">
                <p14:modId xmlns:p14="http://schemas.microsoft.com/office/powerpoint/2010/main" val="24593064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135063" y="1755775"/>
            <a:ext cx="7016750" cy="305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28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395536" y="1988840"/>
            <a:ext cx="86406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Comportamiento</a:t>
            </a:r>
            <a:r>
              <a:rPr lang="es-ES" altLang="es-CO" sz="2800" b="1" dirty="0" smtClean="0">
                <a:solidFill>
                  <a:srgbClr val="A7A7A7"/>
                </a:solidFill>
                <a:latin typeface="Arial Narrow" panose="020B0606020202030204" pitchFamily="34" charset="0"/>
                <a:sym typeface="Calibri" panose="020F0502020204030204" pitchFamily="34" charset="0"/>
              </a:rPr>
              <a:t> </a:t>
            </a:r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del mercado laboral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Medellín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sz="2400" dirty="0">
                <a:solidFill>
                  <a:srgbClr val="000000"/>
                </a:solidFill>
              </a:rPr>
              <a:t>E</a:t>
            </a:r>
            <a:r>
              <a:rPr lang="es-ES" sz="2400" dirty="0" smtClean="0">
                <a:solidFill>
                  <a:srgbClr val="000000"/>
                </a:solidFill>
              </a:rPr>
              <a:t>nero - marzo </a:t>
            </a:r>
            <a:r>
              <a:rPr lang="es-ES" altLang="es-CO" sz="2400" dirty="0" smtClean="0">
                <a:solidFill>
                  <a:srgbClr val="000000"/>
                </a:solidFill>
              </a:rPr>
              <a:t>2016</a:t>
            </a:r>
            <a:endParaRPr lang="es-ES" altLang="es-CO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743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99592" y="836712"/>
            <a:ext cx="7380288" cy="1152128"/>
          </a:xfrm>
          <a:prstGeom prst="rect">
            <a:avLst/>
          </a:prstGeom>
          <a:noFill/>
        </p:spPr>
        <p:txBody>
          <a:bodyPr anchor="t"/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5pPr>
            <a:lvl6pPr marL="4572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>Población ocupada, desocupada, inactiva y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>subempleada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/>
            </a:r>
            <a:br>
              <a:rPr lang="es-E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</a:b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>Medellín (2015 – 2016)</a:t>
            </a:r>
            <a:endParaRPr lang="es-ES" sz="2400" b="1" dirty="0">
              <a:solidFill>
                <a:schemeClr val="accent5">
                  <a:lumMod val="50000"/>
                </a:schemeClr>
              </a:solidFill>
              <a:ea typeface="+mn-ea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4662428"/>
            <a:ext cx="7812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 smtClean="0"/>
              <a:t>Nota</a:t>
            </a:r>
            <a:r>
              <a:rPr lang="es-CO" sz="1400" dirty="0"/>
              <a:t>: </a:t>
            </a:r>
            <a:r>
              <a:rPr lang="es-CO" sz="1400" dirty="0" smtClean="0"/>
              <a:t>Resultados </a:t>
            </a:r>
            <a:r>
              <a:rPr lang="es-CO" sz="1400" dirty="0"/>
              <a:t>en miles. Por efecto de redondeo en miles los totales pueden diferir ligeramente.</a:t>
            </a:r>
          </a:p>
          <a:p>
            <a:r>
              <a:rPr lang="es-CO" sz="1400" dirty="0"/>
              <a:t>Nota: Datos expandidos con proyecciones de población </a:t>
            </a:r>
            <a:r>
              <a:rPr lang="es-CO" sz="1400" dirty="0" smtClean="0"/>
              <a:t>elaboradas </a:t>
            </a:r>
            <a:r>
              <a:rPr lang="es-CO" sz="1400" dirty="0"/>
              <a:t>con base en los resultados del Censo 2005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836070" y="4409906"/>
            <a:ext cx="5680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400" dirty="0"/>
              <a:t>   Fuente: DANE – Gran Encuesta Integrada de Hogares - Convenio Medellín </a:t>
            </a:r>
            <a:endParaRPr lang="es-ES" sz="14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21219037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88877" y="2204864"/>
            <a:ext cx="804789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26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395536" y="1988840"/>
            <a:ext cx="86406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Población ocupada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Medellín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sz="2400" dirty="0" smtClean="0">
                <a:solidFill>
                  <a:srgbClr val="000000"/>
                </a:solidFill>
              </a:rPr>
              <a:t>Enero - marzo </a:t>
            </a:r>
            <a:r>
              <a:rPr lang="es-ES" altLang="es-CO" sz="2400" dirty="0" smtClean="0">
                <a:solidFill>
                  <a:srgbClr val="000000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2072271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06430" y="548680"/>
            <a:ext cx="743797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Variación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porcentual, participación y contribución a la variación de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la población ocupada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según rama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de actividad</a:t>
            </a:r>
            <a:endParaRPr lang="es-CO" sz="21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100" b="1" dirty="0" smtClean="0">
                <a:solidFill>
                  <a:schemeClr val="accent5">
                    <a:lumMod val="50000"/>
                  </a:schemeClr>
                </a:solidFill>
              </a:rPr>
              <a:t>enero - marzo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1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18624" y="4736177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Convenio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806430" y="5077633"/>
            <a:ext cx="75819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 smtClean="0"/>
              <a:t>*Otras ramas  incluye agricultura</a:t>
            </a:r>
            <a:r>
              <a:rPr lang="es-CO" sz="1200" dirty="0"/>
              <a:t>, ganadería, caza, silvicultura y pesca, </a:t>
            </a:r>
            <a:r>
              <a:rPr lang="es-CO" sz="1200" dirty="0" smtClean="0"/>
              <a:t>explotación </a:t>
            </a:r>
            <a:r>
              <a:rPr lang="es-CO" sz="1200" dirty="0"/>
              <a:t>de minas y canteras, s</a:t>
            </a:r>
            <a:r>
              <a:rPr lang="es-CO" sz="1200" dirty="0" smtClean="0"/>
              <a:t>uministro </a:t>
            </a:r>
            <a:r>
              <a:rPr lang="es-CO" sz="1200" dirty="0"/>
              <a:t>de electricidad, gas y agua e intermediación </a:t>
            </a:r>
            <a:r>
              <a:rPr lang="es-CO" sz="1200" dirty="0" smtClean="0"/>
              <a:t>financiera.</a:t>
            </a:r>
          </a:p>
          <a:p>
            <a:r>
              <a:rPr lang="es-CO" sz="1200" dirty="0" smtClean="0"/>
              <a:t>** </a:t>
            </a:r>
            <a:r>
              <a:rPr lang="es-CO" sz="1200" dirty="0"/>
              <a:t>P</a:t>
            </a:r>
            <a:r>
              <a:rPr lang="es-CO" sz="1200" dirty="0" smtClean="0"/>
              <a:t>untos porcentuales.</a:t>
            </a:r>
          </a:p>
          <a:p>
            <a:r>
              <a:rPr lang="es-CO" sz="1200" dirty="0"/>
              <a:t>Nota: </a:t>
            </a:r>
            <a:r>
              <a:rPr lang="es-CO" sz="1200" dirty="0" smtClean="0"/>
              <a:t>Variaciones </a:t>
            </a:r>
            <a:r>
              <a:rPr lang="es-CO" sz="1200" dirty="0"/>
              <a:t>respecto al trimestre </a:t>
            </a:r>
            <a:r>
              <a:rPr lang="es-CO" sz="1200" dirty="0" smtClean="0"/>
              <a:t>enero – marzo 2015.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229484389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06429" y="2348880"/>
            <a:ext cx="8112009" cy="20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24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2007A"/>
      </a:accent1>
      <a:accent2>
        <a:srgbClr val="00389D"/>
      </a:accent2>
      <a:accent3>
        <a:srgbClr val="FFFFFF"/>
      </a:accent3>
      <a:accent4>
        <a:srgbClr val="000000"/>
      </a:accent4>
      <a:accent5>
        <a:srgbClr val="EEAABE"/>
      </a:accent5>
      <a:accent6>
        <a:srgbClr val="00328E"/>
      </a:accent6>
      <a:hlink>
        <a:srgbClr val="0000FF"/>
      </a:hlink>
      <a:folHlink>
        <a:srgbClr val="FF00FF"/>
      </a:folHlink>
    </a:clrScheme>
    <a:fontScheme name="Default - 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5_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2007A"/>
      </a:accent1>
      <a:accent2>
        <a:srgbClr val="00389D"/>
      </a:accent2>
      <a:accent3>
        <a:srgbClr val="FFFFFF"/>
      </a:accent3>
      <a:accent4>
        <a:srgbClr val="000000"/>
      </a:accent4>
      <a:accent5>
        <a:srgbClr val="EEAABE"/>
      </a:accent5>
      <a:accent6>
        <a:srgbClr val="00328E"/>
      </a:accent6>
      <a:hlink>
        <a:srgbClr val="0000FF"/>
      </a:hlink>
      <a:folHlink>
        <a:srgbClr val="FF00FF"/>
      </a:folHlink>
    </a:clrScheme>
    <a:fontScheme name="Default - 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6_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2007A"/>
      </a:accent1>
      <a:accent2>
        <a:srgbClr val="00389D"/>
      </a:accent2>
      <a:accent3>
        <a:srgbClr val="FFFFFF"/>
      </a:accent3>
      <a:accent4>
        <a:srgbClr val="000000"/>
      </a:accent4>
      <a:accent5>
        <a:srgbClr val="EEAABE"/>
      </a:accent5>
      <a:accent6>
        <a:srgbClr val="00328E"/>
      </a:accent6>
      <a:hlink>
        <a:srgbClr val="0000FF"/>
      </a:hlink>
      <a:folHlink>
        <a:srgbClr val="FF00FF"/>
      </a:folHlink>
    </a:clrScheme>
    <a:fontScheme name="Default - 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7725</TotalTime>
  <Words>1094</Words>
  <Application>Microsoft Office PowerPoint</Application>
  <PresentationFormat>Presentación en pantalla (4:3)</PresentationFormat>
  <Paragraphs>117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4_Default - Default</vt:lpstr>
      <vt:lpstr>5_Default - Default</vt:lpstr>
      <vt:lpstr>6_Default - Default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lcastanedap</dc:creator>
  <cp:lastModifiedBy>Diego Alejandro Martinez Jimenez</cp:lastModifiedBy>
  <cp:revision>332</cp:revision>
  <cp:lastPrinted>2016-05-18T19:43:48Z</cp:lastPrinted>
  <dcterms:created xsi:type="dcterms:W3CDTF">2012-08-22T15:55:17Z</dcterms:created>
  <dcterms:modified xsi:type="dcterms:W3CDTF">2016-05-23T14:59:27Z</dcterms:modified>
</cp:coreProperties>
</file>